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6FB3-9FE5-E2C1-96A4-67261F730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B57A1-8580-BB47-1F8A-06F99A9C1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1D78-239B-A6AF-8D2B-D5F5FF87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E660-CBEB-7BCC-79EE-EF20C2BA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90CB9-FFD9-9316-6F8F-5B905012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2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62F1-68DD-C428-75FA-D2DD2E4D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D5B78-00A0-A65B-1D7D-52F17908B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41B01-7B94-D156-FF35-8E007456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983-1D21-247E-5CDD-CD3E15FA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5781F-5D06-C34A-7FC9-9AD0E83D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7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E5C5F-F278-0821-CA9B-74FFF5D18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6C294-75F2-11E7-99BD-E04DFE911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F135D-B356-E502-0F50-177DCD9F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AAD4-CC62-CAA1-681E-EA47FE28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F41C9-3FAC-27C8-B2D5-71B48D6C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3D8B-963D-DF50-82F6-6E24017E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9840-5BEE-3E36-C8DD-9DFFC901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4DD6B-6347-A9AA-720B-D18220D1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62E8C-45D2-FD5E-3BAF-EF3D17D2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7364B-E648-609F-D712-8BB6DD19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0598-1F4E-23DF-B3B9-3D7A3B3D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2C767-FFFE-3104-87C3-34360E67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4641F-8BDD-1196-6730-4102EDF2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B6C60-EAC7-6A94-0895-60389A97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AAB0-7DEF-3C93-51E9-D23A535F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45FC-9D65-EFCC-8CD0-4986A3F7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7540-FAF2-70AA-728A-D672811DB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C6CA3-5174-63D7-BF4E-6A1BF950C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DCDE2-5D4C-4C55-6F47-67B32855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1E9A1-DA6E-F41F-2FDD-9FFD52B0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8EE0B-312E-A115-9550-A7E1B17D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4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4A8F-D1EB-A402-ABAA-2989034A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C7B63-93BA-7083-2192-382BAAC4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81CB6-70DB-4062-D3FC-48B3D7A17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D82CE-FDAB-FF03-3380-24FB7EC97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804BD-E038-BADB-2B6E-4C77FC46C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53DDF-B3C3-8973-5397-90C84D6C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0C162-0E2E-89DB-3E6D-21B1F4FF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8A392-A10B-8735-E8A7-98F27B6E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2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F73-317E-D265-71BB-9BC7AEED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CC3A-0212-08B6-60BC-97F74A87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75849-A3F1-ED8C-3D3E-EEC218DF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250AE-17D3-EACC-EEB4-4D5C4936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2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9C7D-BA7B-DD59-818D-06FBEBEE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15A28-FBA7-CF4C-92F1-83280C39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12280-7299-87BA-E995-2486149F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E6D4-9FB9-E9B4-04D9-1CC4570A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4063-254A-9959-6C21-CB1C8A50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4AEE-C2E8-2AF1-0407-B6505A3BE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51F2D-14E3-859F-49BF-DCD543FD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666F1-6CB7-AFB3-59CB-016B05D0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89641-3AF8-2EA1-2C43-B28FDDB8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6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821A-3BF4-052D-0AE4-B865CF23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8C4DA-D4A9-4241-9090-020C6468B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AF6D9-1DA2-C47F-B9FC-2663FB26E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CB7C7-3A07-E9EC-4028-A17C3A80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4C11A-BAEE-D10A-69F8-05FF0DF7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1745D-F46D-39FC-FAEA-A5E6FB1E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7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D2D2A-74F5-72C0-1177-5CCD8991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E7416-27AE-B90A-E598-EAF7E2594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826F6-7B29-ACBF-2DFC-380FB703E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7D47B-3572-4564-AF0D-70D64B9F4E0B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5686-358B-87A6-289D-A95C644F4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8BD7-634C-2FE8-473A-9F34EAF63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6983-CF18-4554-86FF-7117231C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6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F786FC-5B4B-0951-3EA5-9F38B52E5463}"/>
              </a:ext>
            </a:extLst>
          </p:cNvPr>
          <p:cNvSpPr txBox="1"/>
          <p:nvPr/>
        </p:nvSpPr>
        <p:spPr>
          <a:xfrm>
            <a:off x="2841123" y="2140061"/>
            <a:ext cx="59713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Irish Astronomical Association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49</a:t>
            </a:r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Annual General Meeting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Honorary Secretary’s Report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1AB7F-E970-6810-6B26-35965A69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39" y="311261"/>
            <a:ext cx="1519377" cy="92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6EE758-480E-710E-69DC-FA93307CAB25}"/>
              </a:ext>
            </a:extLst>
          </p:cNvPr>
          <p:cNvSpPr txBox="1"/>
          <p:nvPr/>
        </p:nvSpPr>
        <p:spPr>
          <a:xfrm>
            <a:off x="708212" y="5289176"/>
            <a:ext cx="213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Paul Bates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Honorary Secretary.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9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248FB-7741-7129-A942-E146F8E26BA3}"/>
              </a:ext>
            </a:extLst>
          </p:cNvPr>
          <p:cNvSpPr txBox="1"/>
          <p:nvPr/>
        </p:nvSpPr>
        <p:spPr>
          <a:xfrm>
            <a:off x="200546" y="265092"/>
            <a:ext cx="445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IAA Outreach Events 2022-23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83D73-62AA-4BDC-78CB-DADC9E231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8" y="1693809"/>
            <a:ext cx="2663689" cy="1611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1B323-F755-9F12-2DA0-D08284ACBF5D}"/>
              </a:ext>
            </a:extLst>
          </p:cNvPr>
          <p:cNvSpPr txBox="1"/>
          <p:nvPr/>
        </p:nvSpPr>
        <p:spPr>
          <a:xfrm>
            <a:off x="141155" y="999756"/>
            <a:ext cx="3922164" cy="649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just">
              <a:lnSpc>
                <a:spcPct val="104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New Year Party. (January 2023)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just">
              <a:lnSpc>
                <a:spcPct val="104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McBride’s on the Square, Comber.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B9F77-021C-AEE7-5B94-B24756E6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645" y="1696026"/>
            <a:ext cx="2538651" cy="1656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5C9C87-87A1-AB35-B903-301ACEFBC5B2}"/>
              </a:ext>
            </a:extLst>
          </p:cNvPr>
          <p:cNvSpPr txBox="1"/>
          <p:nvPr/>
        </p:nvSpPr>
        <p:spPr>
          <a:xfrm>
            <a:off x="6017277" y="505354"/>
            <a:ext cx="3917739" cy="953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Northern Ireland </a:t>
            </a:r>
          </a:p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Science Festival  (February 2023)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just">
              <a:lnSpc>
                <a:spcPct val="104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Rathlin Island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0D05E8-E67C-0FBF-DDC0-FA7A8E2F9A29}"/>
              </a:ext>
            </a:extLst>
          </p:cNvPr>
          <p:cNvCxnSpPr/>
          <p:nvPr/>
        </p:nvCxnSpPr>
        <p:spPr>
          <a:xfrm>
            <a:off x="569259" y="3814483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880C70-F07F-E7DA-BAA3-E3029A314505}"/>
              </a:ext>
            </a:extLst>
          </p:cNvPr>
          <p:cNvCxnSpPr>
            <a:cxnSpLocks/>
          </p:cNvCxnSpPr>
          <p:nvPr/>
        </p:nvCxnSpPr>
        <p:spPr>
          <a:xfrm>
            <a:off x="6069106" y="1086023"/>
            <a:ext cx="0" cy="5592683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52C3E96-6DF3-9067-5006-86EAB29E7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335" y="1272795"/>
            <a:ext cx="3584606" cy="1064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4D7B15-0D80-B81E-7D4C-5EF8E8898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915" y="2467305"/>
            <a:ext cx="1139678" cy="12280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8A82BB-4449-FB15-9FCC-E3749F27C4FD}"/>
              </a:ext>
            </a:extLst>
          </p:cNvPr>
          <p:cNvSpPr txBox="1"/>
          <p:nvPr/>
        </p:nvSpPr>
        <p:spPr>
          <a:xfrm>
            <a:off x="967457" y="3429000"/>
            <a:ext cx="455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George Brannan’s devilishly difficult table quiz.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3C399B5-75B2-325A-341C-1A0DEF28C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175" y="2465849"/>
            <a:ext cx="1284374" cy="12226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562E55-6BC0-0C48-E0BE-432C15006D9A}"/>
              </a:ext>
            </a:extLst>
          </p:cNvPr>
          <p:cNvSpPr txBox="1"/>
          <p:nvPr/>
        </p:nvSpPr>
        <p:spPr>
          <a:xfrm>
            <a:off x="336448" y="3882457"/>
            <a:ext cx="3853619" cy="953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Northern Ireland </a:t>
            </a:r>
          </a:p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Science Festival (February 2023)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just">
              <a:lnSpc>
                <a:spcPct val="104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Lough Neagh Discovery Centre.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642B60-4CA3-F3A4-2F5E-6B39D7254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455" y="2463618"/>
            <a:ext cx="1569286" cy="11500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0B7BC5-3251-C7FF-88EA-640D05F61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583" y="4863636"/>
            <a:ext cx="1910797" cy="1729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6B4C7-31FE-897B-4D3E-501DF9122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6738" y="4015338"/>
            <a:ext cx="1829963" cy="267147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EBE4B0F-2B7E-01E2-60D8-FFF514586695}"/>
              </a:ext>
            </a:extLst>
          </p:cNvPr>
          <p:cNvSpPr txBox="1"/>
          <p:nvPr/>
        </p:nvSpPr>
        <p:spPr>
          <a:xfrm>
            <a:off x="6120936" y="3907177"/>
            <a:ext cx="4370236" cy="280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 Irish Astronomy Week  (March 2023) 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Paul Evans gave a range of talks: </a:t>
            </a:r>
          </a:p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75920" indent="-285750" algn="l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Neil Armstrong – Moyle Primary School</a:t>
            </a:r>
          </a:p>
          <a:p>
            <a:pPr marL="375920" indent="-285750" algn="l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Introduction to Astrophotography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Armagh Planetarium.</a:t>
            </a:r>
          </a:p>
          <a:p>
            <a:pPr marL="375920" indent="-285750" algn="l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Photographing the Aurora – Larne Camera Club</a:t>
            </a:r>
          </a:p>
          <a:p>
            <a:pPr marL="375920" indent="-285750" algn="l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Introduction to Astronomy – Donegal </a:t>
            </a:r>
          </a:p>
          <a:p>
            <a:pPr marL="375920" indent="-285750" algn="l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Dark Skies Group</a:t>
            </a:r>
            <a:endParaRPr lang="en-GB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00BD64-6A82-419A-65A1-5705AE58FB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3684" y="4015338"/>
            <a:ext cx="1630791" cy="14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30F17-C3C8-F2F3-BF9D-53E81EBD48BE}"/>
              </a:ext>
            </a:extLst>
          </p:cNvPr>
          <p:cNvCxnSpPr/>
          <p:nvPr/>
        </p:nvCxnSpPr>
        <p:spPr>
          <a:xfrm>
            <a:off x="569259" y="3429000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0BD08D-DA08-BACA-D196-1C6B278E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4" y="3664225"/>
            <a:ext cx="3292483" cy="2808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BF1266-507B-A251-BFFE-DCA9EAC66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71" y="385134"/>
            <a:ext cx="3037248" cy="288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7A718A-CEFF-47C4-6482-D5724D6866C7}"/>
              </a:ext>
            </a:extLst>
          </p:cNvPr>
          <p:cNvSpPr txBox="1"/>
          <p:nvPr/>
        </p:nvSpPr>
        <p:spPr>
          <a:xfrm>
            <a:off x="3746926" y="343591"/>
            <a:ext cx="5918287" cy="649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 fontAlgn="base">
              <a:lnSpc>
                <a:spcPct val="104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01. ‘Last Horizons: The Solar System beyond Pluto’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l" fontAlgn="base">
              <a:lnSpc>
                <a:spcPct val="104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Dr. Steph Merritt, ARC QUB.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892F1-341E-2566-40CA-CDA470B030E8}"/>
              </a:ext>
            </a:extLst>
          </p:cNvPr>
          <p:cNvSpPr txBox="1"/>
          <p:nvPr/>
        </p:nvSpPr>
        <p:spPr>
          <a:xfrm>
            <a:off x="3746926" y="3664225"/>
            <a:ext cx="455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>
              <a:lnSpc>
                <a:spcPct val="100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02. ‘Moving an asteroid – did we do it?’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marR="69850" indent="-6350" algn="just">
              <a:lnSpc>
                <a:spcPct val="100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Prof. Alan Fitzsimmons, ARC QUB.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5B5B1-2790-AC5B-6014-BC2EDF4EC639}"/>
              </a:ext>
            </a:extLst>
          </p:cNvPr>
          <p:cNvSpPr txBox="1"/>
          <p:nvPr/>
        </p:nvSpPr>
        <p:spPr>
          <a:xfrm>
            <a:off x="3908613" y="1330621"/>
            <a:ext cx="7440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Conjecture about planet X led to the discovery of Pluto in 1930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Discovery of seven Trans-Neptunian Objects (asteroids) with highly eccentric orbits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Planet X conjectured again: a possible mini-Neptune slowly moving in the direction of Orion.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8C4F5-0F72-B461-CCED-9141788E587A}"/>
              </a:ext>
            </a:extLst>
          </p:cNvPr>
          <p:cNvSpPr txBox="1"/>
          <p:nvPr/>
        </p:nvSpPr>
        <p:spPr>
          <a:xfrm>
            <a:off x="3908613" y="4736438"/>
            <a:ext cx="77955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NASA DART mission: a kinetic impactor spacecraft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Deflect the asteroid Dimorphos which orbits a larger asteroid Didymos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Successful impact and deflection: 27</a:t>
            </a:r>
            <a:r>
              <a:rPr lang="en-US" sz="2000" baseline="30000" dirty="0">
                <a:solidFill>
                  <a:srgbClr val="C00000"/>
                </a:solidFill>
              </a:rPr>
              <a:t>th</a:t>
            </a:r>
            <a:r>
              <a:rPr lang="en-US" sz="2000" dirty="0">
                <a:solidFill>
                  <a:srgbClr val="C00000"/>
                </a:solidFill>
              </a:rPr>
              <a:t>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Cone of material ejected from the impact crater to form a dust tail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30F17-C3C8-F2F3-BF9D-53E81EBD48BE}"/>
              </a:ext>
            </a:extLst>
          </p:cNvPr>
          <p:cNvCxnSpPr/>
          <p:nvPr/>
        </p:nvCxnSpPr>
        <p:spPr>
          <a:xfrm>
            <a:off x="569259" y="3429000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CDB4D92-2113-58D0-8F4B-931516A5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59" y="3729318"/>
            <a:ext cx="3335106" cy="2600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ECDA2-7B0D-F7C4-B59B-53228F9A0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08" y="400274"/>
            <a:ext cx="2883974" cy="2797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7E27CF-CDBB-DEDC-0F6B-9B427569F742}"/>
              </a:ext>
            </a:extLst>
          </p:cNvPr>
          <p:cNvSpPr txBox="1"/>
          <p:nvPr/>
        </p:nvSpPr>
        <p:spPr>
          <a:xfrm>
            <a:off x="3904365" y="388172"/>
            <a:ext cx="4356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marR="66675" indent="-6350" algn="just">
              <a:lnSpc>
                <a:spcPct val="100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03. ‘Planetary nebulae and their role </a:t>
            </a:r>
          </a:p>
          <a:p>
            <a:pPr marL="96520" marR="66675" indent="-6350" algn="just">
              <a:lnSpc>
                <a:spcPct val="100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cosmic distance ladder.’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marR="66675" indent="-6350" algn="just">
              <a:lnSpc>
                <a:spcPct val="100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Prof. Marc Sarzi, AOP.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F44DB-69C9-1689-C1A0-F5117277E9EB}"/>
              </a:ext>
            </a:extLst>
          </p:cNvPr>
          <p:cNvSpPr txBox="1"/>
          <p:nvPr/>
        </p:nvSpPr>
        <p:spPr>
          <a:xfrm>
            <a:off x="3947603" y="3729318"/>
            <a:ext cx="6531788" cy="687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marR="86995" indent="-6350" algn="l">
              <a:lnSpc>
                <a:spcPct val="112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04. ‘A history of Astronomy part 2: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from Newton to now.’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marR="86995" indent="-6350" algn="l">
              <a:lnSpc>
                <a:spcPct val="112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Mr. Brian MacGabhann, Galway Astronomy Club.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D920C-CC21-C032-4BC8-A3B13E25B3AC}"/>
              </a:ext>
            </a:extLst>
          </p:cNvPr>
          <p:cNvSpPr txBox="1"/>
          <p:nvPr/>
        </p:nvSpPr>
        <p:spPr>
          <a:xfrm>
            <a:off x="3947603" y="1329432"/>
            <a:ext cx="7675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Luminosity of planetary nebulae can be used as a ‘standard candle’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Planetary nebulae can be observed in galaxies outside the Milky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 rough maximum brightness of planetary nebulae allows the distance to the galaxy to be estimated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A step in the cosmic distance ladder to determine the size of the universe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3213C-8D63-DDB0-B61C-AB5E2B7A8F41}"/>
              </a:ext>
            </a:extLst>
          </p:cNvPr>
          <p:cNvSpPr txBox="1"/>
          <p:nvPr/>
        </p:nvSpPr>
        <p:spPr>
          <a:xfrm>
            <a:off x="4078941" y="4500283"/>
            <a:ext cx="35922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How we determined: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What stars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How stars shine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How big the universe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How the universe came about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9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30F17-C3C8-F2F3-BF9D-53E81EBD48BE}"/>
              </a:ext>
            </a:extLst>
          </p:cNvPr>
          <p:cNvCxnSpPr/>
          <p:nvPr/>
        </p:nvCxnSpPr>
        <p:spPr>
          <a:xfrm>
            <a:off x="470647" y="4173071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05CA3F6-2E47-2B2F-6703-5F1D7588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6" y="4389206"/>
            <a:ext cx="1614120" cy="21083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059111-2DEA-656A-C435-9713F065E60D}"/>
              </a:ext>
            </a:extLst>
          </p:cNvPr>
          <p:cNvSpPr txBox="1"/>
          <p:nvPr/>
        </p:nvSpPr>
        <p:spPr>
          <a:xfrm>
            <a:off x="2734235" y="255843"/>
            <a:ext cx="595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05.a. ‘Hunting for exoplanets using Citizen Science.’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Mr. Sean O’Brien, PhD student, ARC QUB.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878CF-887A-0E7E-4AAF-760545284FE4}"/>
              </a:ext>
            </a:extLst>
          </p:cNvPr>
          <p:cNvSpPr txBox="1"/>
          <p:nvPr/>
        </p:nvSpPr>
        <p:spPr>
          <a:xfrm>
            <a:off x="2734235" y="2244452"/>
            <a:ext cx="837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05.b. ‘Discovery and characterisation of supernovae in the local universe.’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Mr. Thomas Moore, PhD student, ARC QUB.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CE02F-EC23-412A-5838-564E45BBBCB1}"/>
              </a:ext>
            </a:extLst>
          </p:cNvPr>
          <p:cNvSpPr txBox="1"/>
          <p:nvPr/>
        </p:nvSpPr>
        <p:spPr>
          <a:xfrm>
            <a:off x="2734235" y="4344182"/>
            <a:ext cx="6724148" cy="663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marR="6985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06. ‘First science with the James Webb Space Telescope.’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96520" marR="6985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Prof. Jorick Vink, AOP.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C104EF-6A2F-2549-EB3C-068743BC1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6" y="257124"/>
            <a:ext cx="1788350" cy="18491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FCBE9D-1582-AE25-BDBC-F7DE79B87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16" y="2265226"/>
            <a:ext cx="1981999" cy="1736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DB174-6390-0BAF-0B01-06A2012E44F2}"/>
              </a:ext>
            </a:extLst>
          </p:cNvPr>
          <p:cNvSpPr txBox="1"/>
          <p:nvPr/>
        </p:nvSpPr>
        <p:spPr>
          <a:xfrm>
            <a:off x="2734235" y="1050970"/>
            <a:ext cx="7765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Next Generation Transit Survey (NGTS) to detect exoplanets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Public volunteers can get involved in spotting transients in light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Find exoplanets missed in initial searches of datasets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920DB-F5CE-B605-DC21-DF4E5F3EE312}"/>
              </a:ext>
            </a:extLst>
          </p:cNvPr>
          <p:cNvSpPr txBox="1"/>
          <p:nvPr/>
        </p:nvSpPr>
        <p:spPr>
          <a:xfrm>
            <a:off x="2734235" y="2951555"/>
            <a:ext cx="9147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ATLAS sky survey used to find stationary transients that may be supernovae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Type 1 (hydrogen poor) supernovae formed from the explosion of white dwarf stars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Type II (hydrogen rich) supernovae formed from the collapse of a massive star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39723-7438-B148-0E90-E389C814BFE6}"/>
              </a:ext>
            </a:extLst>
          </p:cNvPr>
          <p:cNvSpPr txBox="1"/>
          <p:nvPr/>
        </p:nvSpPr>
        <p:spPr>
          <a:xfrm>
            <a:off x="2734235" y="5075340"/>
            <a:ext cx="7970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James Webb Space Telescope (JWST) designed to observe in infrared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See back in time to 100 million to 1 billion years after the ‘big bang’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Peer through dust clouds to observe star formation in the early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Spectra to identify high redshift proto-galaxies in the very early universe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30F17-C3C8-F2F3-BF9D-53E81EBD48BE}"/>
              </a:ext>
            </a:extLst>
          </p:cNvPr>
          <p:cNvCxnSpPr/>
          <p:nvPr/>
        </p:nvCxnSpPr>
        <p:spPr>
          <a:xfrm>
            <a:off x="569259" y="3429000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F149FB-927C-B227-D4F0-CC07A7A4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0" y="3755314"/>
            <a:ext cx="3338905" cy="2565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8A834-2BA0-8556-28D3-A218BD829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59" y="346080"/>
            <a:ext cx="2524249" cy="27566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C54357-4775-4461-6E12-5A56F5E42F1B}"/>
              </a:ext>
            </a:extLst>
          </p:cNvPr>
          <p:cNvSpPr txBox="1"/>
          <p:nvPr/>
        </p:nvSpPr>
        <p:spPr>
          <a:xfrm>
            <a:off x="3603811" y="465483"/>
            <a:ext cx="4326826" cy="948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" indent="-6350" algn="l">
              <a:lnSpc>
                <a:spcPct val="100000"/>
              </a:lnSpc>
              <a:spcAft>
                <a:spcPts val="11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07. ‘Life as a solar/stellar astronomer:</a:t>
            </a:r>
          </a:p>
          <a:p>
            <a:pPr marL="1270" indent="-6350" algn="l">
              <a:lnSpc>
                <a:spcPct val="100000"/>
              </a:lnSpc>
              <a:spcAft>
                <a:spcPts val="11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50 telescopes and counting.’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" indent="-6350" algn="l">
              <a:lnSpc>
                <a:spcPct val="100000"/>
              </a:lnSpc>
              <a:spcAft>
                <a:spcPts val="110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Prof. Emeritus Gerry Doyle, AOP.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93D8E-3D94-9C90-6ED2-D360FFADC3FC}"/>
              </a:ext>
            </a:extLst>
          </p:cNvPr>
          <p:cNvSpPr txBox="1"/>
          <p:nvPr/>
        </p:nvSpPr>
        <p:spPr>
          <a:xfrm>
            <a:off x="3603811" y="3755314"/>
            <a:ext cx="5717334" cy="676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>
              <a:lnSpc>
                <a:spcPct val="107000"/>
              </a:lnSpc>
              <a:spcAft>
                <a:spcPts val="9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08. ‘The final fate of massive stars.’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Prof. Stephen Smartt, Oxford University &amp; ARC QUB.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9C3AD-5176-2C43-942A-FE50B232ACC1}"/>
              </a:ext>
            </a:extLst>
          </p:cNvPr>
          <p:cNvSpPr txBox="1"/>
          <p:nvPr/>
        </p:nvSpPr>
        <p:spPr>
          <a:xfrm>
            <a:off x="3603811" y="1508026"/>
            <a:ext cx="7525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Fascinating tour of his time in astronomical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Used 50 telescopes (and counting) for solar and stellar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Applying atomic calculations to solar flare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Still jointly supervising two PhD students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88347-F25F-FF78-6656-D3A13B9AF753}"/>
              </a:ext>
            </a:extLst>
          </p:cNvPr>
          <p:cNvSpPr txBox="1"/>
          <p:nvPr/>
        </p:nvSpPr>
        <p:spPr>
          <a:xfrm>
            <a:off x="3765176" y="4534366"/>
            <a:ext cx="7548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Fate of massive stars (over 20 solar masses) is not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seem to die a ‘dark death’ without a supernova explosion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Leave only a faint infrared trace behind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Implode to form a black hole preventing the outer layers of the star from exploding outwards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30F17-C3C8-F2F3-BF9D-53E81EBD48BE}"/>
              </a:ext>
            </a:extLst>
          </p:cNvPr>
          <p:cNvCxnSpPr/>
          <p:nvPr/>
        </p:nvCxnSpPr>
        <p:spPr>
          <a:xfrm>
            <a:off x="569259" y="3429000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29FB1A5-7695-859A-75DE-32FD7AC6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58" y="3908611"/>
            <a:ext cx="3032296" cy="2679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D0B22-9C28-1D30-C8AB-E78938E14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32" y="384280"/>
            <a:ext cx="2729752" cy="2681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F1473C-72EB-6A5B-6CC1-85779D0891A2}"/>
              </a:ext>
            </a:extLst>
          </p:cNvPr>
          <p:cNvSpPr txBox="1"/>
          <p:nvPr/>
        </p:nvSpPr>
        <p:spPr>
          <a:xfrm>
            <a:off x="3401454" y="383078"/>
            <a:ext cx="3853684" cy="972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just">
              <a:lnSpc>
                <a:spcPct val="100000"/>
              </a:lnSpc>
              <a:spcAft>
                <a:spcPts val="17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09. ‘Searching for molecules in </a:t>
            </a:r>
          </a:p>
          <a:p>
            <a:pPr marL="96520" indent="-6350" algn="just">
              <a:lnSpc>
                <a:spcPct val="100000"/>
              </a:lnSpc>
              <a:spcAft>
                <a:spcPts val="17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atmospheres of exoplanets.’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" indent="-6350" algn="l">
              <a:lnSpc>
                <a:spcPct val="107000"/>
              </a:lnSpc>
              <a:spcAft>
                <a:spcPts val="15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Dr. Ernst de Mooij, ARC QUB.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66E41-ADC6-903A-46AA-A67B355AA39B}"/>
              </a:ext>
            </a:extLst>
          </p:cNvPr>
          <p:cNvSpPr txBox="1"/>
          <p:nvPr/>
        </p:nvSpPr>
        <p:spPr>
          <a:xfrm>
            <a:off x="3467085" y="3792070"/>
            <a:ext cx="7934416" cy="67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>
              <a:lnSpc>
                <a:spcPct val="107000"/>
              </a:lnSpc>
              <a:spcAft>
                <a:spcPts val="7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10. ‘The Winchcombe Meteorite 28</a:t>
            </a:r>
            <a:r>
              <a:rPr lang="en-GB" sz="18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Feb 2021: My part in its downfall.’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marR="67945" indent="-6350" algn="just">
              <a:lnSpc>
                <a:spcPct val="100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Dr. Mike Simms, National Museums NI.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ADF017-282A-BF18-5DA2-FCA22DE37D34}"/>
              </a:ext>
            </a:extLst>
          </p:cNvPr>
          <p:cNvSpPr txBox="1"/>
          <p:nvPr/>
        </p:nvSpPr>
        <p:spPr>
          <a:xfrm>
            <a:off x="3401454" y="1489748"/>
            <a:ext cx="8221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Rotational velocity of exoplanets can be detected by observing blue-shift and red-shift in the planet’s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JWST can detect CO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 and H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O in the atmosphere of ‘hot Jupiter’ exoplanets (gas giants close to the host star)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Generate a temperature map and detect planetary storms on exoplanets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77DED-0103-677A-73AB-C91D6974F569}"/>
              </a:ext>
            </a:extLst>
          </p:cNvPr>
          <p:cNvSpPr txBox="1"/>
          <p:nvPr/>
        </p:nvSpPr>
        <p:spPr>
          <a:xfrm>
            <a:off x="3649599" y="4535930"/>
            <a:ext cx="772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Meteorite landed in village of Winchcombe on 28</a:t>
            </a:r>
            <a:r>
              <a:rPr lang="en-US" sz="2000" baseline="30000" dirty="0">
                <a:solidFill>
                  <a:srgbClr val="C00000"/>
                </a:solidFill>
              </a:rPr>
              <a:t>th</a:t>
            </a:r>
            <a:r>
              <a:rPr lang="en-US" sz="2000" dirty="0">
                <a:solidFill>
                  <a:srgbClr val="C00000"/>
                </a:solidFill>
              </a:rPr>
              <a:t> Feb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CM carbonaceous chondrite (crumbly material made-up of chondrules)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Originally thought to be 13 kg but only 650 g was recovered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Estimated to be 4.6 billion years old and originating in the asteroid belt between Mars and Jupiter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9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30F17-C3C8-F2F3-BF9D-53E81EBD48BE}"/>
              </a:ext>
            </a:extLst>
          </p:cNvPr>
          <p:cNvCxnSpPr/>
          <p:nvPr/>
        </p:nvCxnSpPr>
        <p:spPr>
          <a:xfrm>
            <a:off x="569259" y="3429000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0210553-85CE-D43D-83A1-7DFEB5D1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6" y="3568401"/>
            <a:ext cx="2841216" cy="2993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3900-E489-0EAB-34CE-85EB34DDE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5" y="480958"/>
            <a:ext cx="2825570" cy="26835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174F78-B889-BE47-6D84-F9C9F4F4EC10}"/>
              </a:ext>
            </a:extLst>
          </p:cNvPr>
          <p:cNvSpPr txBox="1"/>
          <p:nvPr/>
        </p:nvSpPr>
        <p:spPr>
          <a:xfrm>
            <a:off x="3385673" y="480958"/>
            <a:ext cx="6147901" cy="663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" indent="-6350" algn="l">
              <a:lnSpc>
                <a:spcPct val="107000"/>
              </a:lnSpc>
              <a:spcAft>
                <a:spcPts val="4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11. ‘The science of superheroes in film and television.’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l">
              <a:lnSpc>
                <a:spcPct val="107000"/>
              </a:lnSpc>
              <a:spcAft>
                <a:spcPts val="15"/>
              </a:spcAft>
              <a:tabLst>
                <a:tab pos="182880" algn="ctr"/>
                <a:tab pos="460375" algn="ctr"/>
                <a:tab pos="917575" algn="ctr"/>
                <a:tab pos="1374775" algn="ctr"/>
                <a:tab pos="3353435" algn="r"/>
              </a:tabLs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Prof. Francis Keenan, ARC QUB.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20421-219D-F84E-AE6E-261E4B18299A}"/>
              </a:ext>
            </a:extLst>
          </p:cNvPr>
          <p:cNvSpPr txBox="1"/>
          <p:nvPr/>
        </p:nvSpPr>
        <p:spPr>
          <a:xfrm>
            <a:off x="3385673" y="3693461"/>
            <a:ext cx="6332952" cy="663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12. ‘Observing solar activity in Lyman-alpha emission.’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Dr. Ryan Milligan, ARC QUB.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3CFD7-C601-0EF1-F881-E388F162B424}"/>
              </a:ext>
            </a:extLst>
          </p:cNvPr>
          <p:cNvSpPr txBox="1"/>
          <p:nvPr/>
        </p:nvSpPr>
        <p:spPr>
          <a:xfrm>
            <a:off x="3528291" y="1408998"/>
            <a:ext cx="789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Definitive guided tour of superheroes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Superman, Batman, Wonder Woman, The Incredible Hulk,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Explained how their powers are either technically possible or completely defy the laws of physics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556B2-B950-3404-CC93-4E6531D2E8F5}"/>
              </a:ext>
            </a:extLst>
          </p:cNvPr>
          <p:cNvSpPr txBox="1"/>
          <p:nvPr/>
        </p:nvSpPr>
        <p:spPr>
          <a:xfrm>
            <a:off x="3390510" y="4357041"/>
            <a:ext cx="8390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Observation of X-class &amp; M-class solar flares in UV Lyman </a:t>
            </a:r>
            <a:r>
              <a:rPr lang="en-US" sz="20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C00000"/>
                </a:solidFill>
              </a:rPr>
              <a:t> (1216 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Å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UV radiation has significant effect on Earth: Creation of ozone and D-layer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ESA Solar Orbiter (launched Feb 2020) has a </a:t>
            </a:r>
            <a:r>
              <a:rPr lang="en-GB" sz="2000" dirty="0" err="1">
                <a:solidFill>
                  <a:srgbClr val="C00000"/>
                </a:solidFill>
              </a:rPr>
              <a:t>Ly</a:t>
            </a:r>
            <a:r>
              <a:rPr lang="en-GB" sz="2000" dirty="0" err="1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GB" sz="2000" dirty="0">
                <a:solidFill>
                  <a:srgbClr val="C00000"/>
                </a:solidFill>
              </a:rPr>
              <a:t> imager onboard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Make observations inside the orbit of Mercury and outside the ecliptic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Allow observation of the solar 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NASA to launch SNIFS rocket in Alaska in Mar 2024 to make </a:t>
            </a:r>
            <a:r>
              <a:rPr lang="en-GB" sz="2000" dirty="0" err="1">
                <a:solidFill>
                  <a:srgbClr val="C00000"/>
                </a:solidFill>
              </a:rPr>
              <a:t>Ly</a:t>
            </a:r>
            <a:r>
              <a:rPr lang="en-GB" sz="2000" dirty="0" err="1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GB" sz="2000" dirty="0">
                <a:solidFill>
                  <a:srgbClr val="C00000"/>
                </a:solidFill>
              </a:rPr>
              <a:t> observations at an altitude of 178 miles</a:t>
            </a:r>
          </a:p>
        </p:txBody>
      </p:sp>
    </p:spTree>
    <p:extLst>
      <p:ext uri="{BB962C8B-B14F-4D97-AF65-F5344CB8AC3E}">
        <p14:creationId xmlns:p14="http://schemas.microsoft.com/office/powerpoint/2010/main" val="62732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03" y="255843"/>
            <a:ext cx="1519377" cy="9258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30F17-C3C8-F2F3-BF9D-53E81EBD48BE}"/>
              </a:ext>
            </a:extLst>
          </p:cNvPr>
          <p:cNvCxnSpPr/>
          <p:nvPr/>
        </p:nvCxnSpPr>
        <p:spPr>
          <a:xfrm>
            <a:off x="569259" y="3429000"/>
            <a:ext cx="11053482" cy="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2A61EE3-995C-4AA3-2A55-E4176E6C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59" y="3771405"/>
            <a:ext cx="2154200" cy="240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E68E3-584F-69CD-8FE7-C154E97B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38" y="421235"/>
            <a:ext cx="2289088" cy="2306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55C22C-5401-2E70-B727-F23E28CDCF6F}"/>
              </a:ext>
            </a:extLst>
          </p:cNvPr>
          <p:cNvSpPr txBox="1"/>
          <p:nvPr/>
        </p:nvSpPr>
        <p:spPr>
          <a:xfrm>
            <a:off x="2859740" y="421235"/>
            <a:ext cx="6968511" cy="9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13. ‘Diving deeper into the radio sky: solar, stellar </a:t>
            </a:r>
          </a:p>
          <a:p>
            <a:pPr marL="127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extra-galactic astronomy with the LOw Frequency ARray.’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Mr. Jeremy Rigney, PhD student, DIAS &amp; AOP.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C93C1-284B-8A67-381C-1796230AD8B3}"/>
              </a:ext>
            </a:extLst>
          </p:cNvPr>
          <p:cNvSpPr txBox="1"/>
          <p:nvPr/>
        </p:nvSpPr>
        <p:spPr>
          <a:xfrm>
            <a:off x="2859740" y="3771405"/>
            <a:ext cx="4916923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520" indent="-6350" algn="l" fontAlgn="base">
              <a:lnSpc>
                <a:spcPct val="104000"/>
              </a:lnSpc>
              <a:spcAft>
                <a:spcPts val="15"/>
              </a:spcAft>
            </a:pPr>
            <a:r>
              <a:rPr lang="en-GB" sz="18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14. ‘SALT and the super-hot zombie stars.’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6520" indent="-6350" algn="l">
              <a:lnSpc>
                <a:spcPct val="107000"/>
              </a:lnSpc>
              <a:spcAft>
                <a:spcPts val="15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Dr. Simon Jeffery, AOP.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FBD97-DEC4-95CE-060B-663190EA596C}"/>
              </a:ext>
            </a:extLst>
          </p:cNvPr>
          <p:cNvSpPr txBox="1"/>
          <p:nvPr/>
        </p:nvSpPr>
        <p:spPr>
          <a:xfrm>
            <a:off x="2893737" y="1347105"/>
            <a:ext cx="8987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Lofar has a baseline of 2000 km and an angular resolution of 0.1”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Comprises high and low band antennae fixed in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Used to: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C00000"/>
                </a:solidFill>
              </a:rPr>
              <a:t>Detect black holes in galactic centres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C00000"/>
                </a:solidFill>
              </a:rPr>
              <a:t>Survey the sky for new radio galaxies (1 million found so-far)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C00000"/>
                </a:solidFill>
              </a:rPr>
              <a:t>Showing bright regions of star formation obscured at optical wavelengths, etc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F6CB4-9EFB-3059-BBFA-DC42805C3267}"/>
              </a:ext>
            </a:extLst>
          </p:cNvPr>
          <p:cNvSpPr txBox="1"/>
          <p:nvPr/>
        </p:nvSpPr>
        <p:spPr>
          <a:xfrm>
            <a:off x="2893738" y="4426713"/>
            <a:ext cx="8987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Over 200 hot O-type stars observed using SALT (Southern African Large Telescope)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Stars with temperatures between 100,000 K and 200,000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PG1159 / GW Vir type stars: pulsating variable ‘zombie’ stars formed by late re-ignition of helium fusion and expanding to become yellow supergiant stars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O(He) helium-rich stars which start as a white dwarf binary system which merge to form a yellow supergiant ‘zombie’ star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Zombie stars eventually fade to become DO white dwarf stars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1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DB935C9-B7C1-FE13-362C-43564E41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11" y="511493"/>
            <a:ext cx="2802368" cy="254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E8CC9-DFFF-916A-6C45-CB261DB4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384" y="281699"/>
            <a:ext cx="1519377" cy="925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328D8-4E7B-D9CF-5D4D-7CD0EB6F0974}"/>
              </a:ext>
            </a:extLst>
          </p:cNvPr>
          <p:cNvSpPr txBox="1"/>
          <p:nvPr/>
        </p:nvSpPr>
        <p:spPr>
          <a:xfrm>
            <a:off x="2312676" y="6174183"/>
            <a:ext cx="77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Thanks to David Stewart the observing section coordinator, Andy McCrea and John McClintock</a:t>
            </a:r>
          </a:p>
          <a:p>
            <a:pPr algn="ctr"/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organising the observing sessions at Delamont and Clandeboye.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85DEC-9000-AB6C-5C8C-9C0745167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72" y="794480"/>
            <a:ext cx="2446020" cy="3218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3D9BA5-6E35-B7A1-33CA-EC0F9AC151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70" t="3" r="-16438" b="43598"/>
          <a:stretch/>
        </p:blipFill>
        <p:spPr>
          <a:xfrm>
            <a:off x="8937663" y="2936481"/>
            <a:ext cx="3790820" cy="2937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0B4FB5-740D-BDB7-392A-7E0EAF1B8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542" y="2936481"/>
            <a:ext cx="2333212" cy="318091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5B5094-3340-7DD2-A958-49E1D294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41489"/>
              </p:ext>
            </p:extLst>
          </p:nvPr>
        </p:nvGraphicFramePr>
        <p:xfrm>
          <a:off x="3285248" y="2332356"/>
          <a:ext cx="3072918" cy="236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445">
                  <a:extLst>
                    <a:ext uri="{9D8B030D-6E8A-4147-A177-3AD203B41FA5}">
                      <a16:colId xmlns:a16="http://schemas.microsoft.com/office/drawing/2014/main" val="3615661261"/>
                    </a:ext>
                  </a:extLst>
                </a:gridCol>
                <a:gridCol w="1542473">
                  <a:extLst>
                    <a:ext uri="{9D8B030D-6E8A-4147-A177-3AD203B41FA5}">
                      <a16:colId xmlns:a16="http://schemas.microsoft.com/office/drawing/2014/main" val="124066377"/>
                    </a:ext>
                  </a:extLst>
                </a:gridCol>
              </a:tblGrid>
              <a:tr h="295856">
                <a:tc>
                  <a:txBody>
                    <a:bodyPr/>
                    <a:lstStyle/>
                    <a:p>
                      <a:pPr marL="96520" marR="127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Date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tc>
                  <a:txBody>
                    <a:bodyPr/>
                    <a:lstStyle/>
                    <a:p>
                      <a:pPr marL="3556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>
                          <a:effectLst/>
                        </a:rPr>
                        <a:t>Venue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extLst>
                  <a:ext uri="{0D108BD9-81ED-4DB2-BD59-A6C34878D82A}">
                    <a16:rowId xmlns:a16="http://schemas.microsoft.com/office/drawing/2014/main" val="1901043567"/>
                  </a:ext>
                </a:extLst>
              </a:tr>
              <a:tr h="459500">
                <a:tc>
                  <a:txBody>
                    <a:bodyPr/>
                    <a:lstStyle/>
                    <a:p>
                      <a:pPr marL="96520" marR="127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16/09/2022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tc>
                  <a:txBody>
                    <a:bodyPr/>
                    <a:lstStyle/>
                    <a:p>
                      <a:pPr marL="3556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Delamont Country Park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extLst>
                  <a:ext uri="{0D108BD9-81ED-4DB2-BD59-A6C34878D82A}">
                    <a16:rowId xmlns:a16="http://schemas.microsoft.com/office/drawing/2014/main" val="2451681517"/>
                  </a:ext>
                </a:extLst>
              </a:tr>
              <a:tr h="459500">
                <a:tc>
                  <a:txBody>
                    <a:bodyPr/>
                    <a:lstStyle/>
                    <a:p>
                      <a:pPr marL="96520" marR="127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18/11/2022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tc>
                  <a:txBody>
                    <a:bodyPr/>
                    <a:lstStyle/>
                    <a:p>
                      <a:pPr marL="3556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Clandeboye Estate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extLst>
                  <a:ext uri="{0D108BD9-81ED-4DB2-BD59-A6C34878D82A}">
                    <a16:rowId xmlns:a16="http://schemas.microsoft.com/office/drawing/2014/main" val="2752754290"/>
                  </a:ext>
                </a:extLst>
              </a:tr>
              <a:tr h="459500">
                <a:tc>
                  <a:txBody>
                    <a:bodyPr/>
                    <a:lstStyle/>
                    <a:p>
                      <a:pPr marL="96520" marR="127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04/02/2023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tc>
                  <a:txBody>
                    <a:bodyPr/>
                    <a:lstStyle/>
                    <a:p>
                      <a:pPr marL="3556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Clandeboye Estate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extLst>
                  <a:ext uri="{0D108BD9-81ED-4DB2-BD59-A6C34878D82A}">
                    <a16:rowId xmlns:a16="http://schemas.microsoft.com/office/drawing/2014/main" val="2064907319"/>
                  </a:ext>
                </a:extLst>
              </a:tr>
              <a:tr h="459500">
                <a:tc>
                  <a:txBody>
                    <a:bodyPr/>
                    <a:lstStyle/>
                    <a:p>
                      <a:pPr marL="96520" marR="127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26/03/2023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tc>
                  <a:txBody>
                    <a:bodyPr/>
                    <a:lstStyle/>
                    <a:p>
                      <a:pPr marL="35560" indent="-6350" algn="ctr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GB" sz="1600" dirty="0">
                          <a:effectLst/>
                        </a:rPr>
                        <a:t>Clandeboye Estate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620" marB="0"/>
                </a:tc>
                <a:extLst>
                  <a:ext uri="{0D108BD9-81ED-4DB2-BD59-A6C34878D82A}">
                    <a16:rowId xmlns:a16="http://schemas.microsoft.com/office/drawing/2014/main" val="212003542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6F7FC61-E017-C2DC-4594-793878E47F1F}"/>
              </a:ext>
            </a:extLst>
          </p:cNvPr>
          <p:cNvSpPr txBox="1"/>
          <p:nvPr/>
        </p:nvSpPr>
        <p:spPr>
          <a:xfrm>
            <a:off x="452991" y="180599"/>
            <a:ext cx="4963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IAA Observing Sessions 2022-23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77765C0-6FB4-C436-E95A-7BD872BE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01" y="4750015"/>
            <a:ext cx="55876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600" b="1" dirty="0">
                <a:ea typeface="Arial" panose="020B0604020202020204" pitchFamily="34" charset="0"/>
              </a:rPr>
              <a:t>O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bjects viewed in these observing sessions included: 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M52 Whirlpool galaxy and M22 globular cluster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Jupiter and its Galilean moons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600" dirty="0">
                <a:ea typeface="Arial" panose="020B0604020202020204" pitchFamily="34" charset="0"/>
              </a:rPr>
              <a:t>C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raters on the Moon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Veil Nebula imaged using Redcat 51 and camera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9535DEF-C250-BA73-83BD-0B319CDCC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690" y="744634"/>
            <a:ext cx="2423513" cy="14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</Words>
  <Application>Microsoft Office PowerPoint</Application>
  <PresentationFormat>Widescreen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paul-astro@outlook.com</dc:creator>
  <cp:lastModifiedBy>paul-astro@outlook.com</cp:lastModifiedBy>
  <cp:revision>74</cp:revision>
  <dcterms:created xsi:type="dcterms:W3CDTF">2023-04-06T22:38:33Z</dcterms:created>
  <dcterms:modified xsi:type="dcterms:W3CDTF">2023-04-11T21:58:50Z</dcterms:modified>
</cp:coreProperties>
</file>